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8" r:id="rId3"/>
    <p:sldId id="269" r:id="rId4"/>
    <p:sldId id="270" r:id="rId5"/>
    <p:sldId id="271" r:id="rId6"/>
    <p:sldId id="272" r:id="rId7"/>
    <p:sldId id="274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E0A6E-92D4-421B-9236-2258BFEAB7DC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0913A-FC56-4337-9166-4099C4D092E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0572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0913A-FC56-4337-9166-4099C4D092E6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5477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D7701-9CBD-4096-981D-01ADF64C9206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9990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2337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85361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9388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0977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5073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895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9024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172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5888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6244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1901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22EDB-1E2B-4F85-BE09-2197BFC9BF57}" type="datetimeFigureOut">
              <a:rPr lang="en-IN" smtClean="0"/>
              <a:t>12-03-2014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62913-84FD-4545-A6AD-BA048D3D6BA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3880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IN" sz="2800" dirty="0" smtClean="0"/>
              <a:t/>
            </a:r>
            <a:br>
              <a:rPr lang="en-IN" sz="2800" dirty="0" smtClean="0"/>
            </a:br>
            <a:r>
              <a:rPr lang="en-IN" sz="4000" b="1" dirty="0"/>
              <a:t>I</a:t>
            </a:r>
            <a:r>
              <a:rPr lang="en-IN" sz="4000" b="1" dirty="0" smtClean="0"/>
              <a:t>nstitutional </a:t>
            </a:r>
            <a:r>
              <a:rPr lang="en-IN" sz="4000" b="1" dirty="0"/>
              <a:t>S</a:t>
            </a:r>
            <a:r>
              <a:rPr lang="en-IN" sz="4000" b="1" dirty="0" smtClean="0"/>
              <a:t>upport and </a:t>
            </a:r>
            <a:r>
              <a:rPr lang="en-IN" sz="4000" b="1" dirty="0"/>
              <a:t>C</a:t>
            </a:r>
            <a:r>
              <a:rPr lang="en-IN" sz="4000" b="1" dirty="0" smtClean="0"/>
              <a:t>ollaboration </a:t>
            </a:r>
            <a:br>
              <a:rPr lang="en-IN" sz="4000" b="1" dirty="0" smtClean="0"/>
            </a:br>
            <a:r>
              <a:rPr lang="en-IN" sz="4000" b="1" dirty="0" smtClean="0"/>
              <a:t>for </a:t>
            </a:r>
            <a:r>
              <a:rPr lang="en-IN" sz="4000" b="1" dirty="0"/>
              <a:t>greater value addition by </a:t>
            </a:r>
            <a:r>
              <a:rPr lang="en-IN" sz="4000" b="1" dirty="0" err="1" smtClean="0"/>
              <a:t>SeMTs</a:t>
            </a:r>
            <a:r>
              <a:rPr lang="en-IN" sz="3200" dirty="0"/>
              <a:t/>
            </a:r>
            <a:br>
              <a:rPr lang="en-IN" sz="3200" dirty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76064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IN" sz="2000" dirty="0" smtClean="0"/>
          </a:p>
          <a:p>
            <a:pPr marL="0" lvl="0" indent="0">
              <a:buNone/>
            </a:pPr>
            <a:endParaRPr lang="en-IN" sz="2000" b="1" dirty="0" smtClean="0"/>
          </a:p>
          <a:p>
            <a:pPr marL="0" indent="0">
              <a:buNone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9254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8604448" cy="838200"/>
          </a:xfrm>
        </p:spPr>
        <p:txBody>
          <a:bodyPr/>
          <a:lstStyle/>
          <a:p>
            <a:r>
              <a:rPr lang="en-US" sz="3600" dirty="0" smtClean="0"/>
              <a:t>The Enterprise Change Playing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191E-165D-4682-881C-B038D45A2FE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607526" y="838200"/>
            <a:ext cx="0" cy="4711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56188" y="5251450"/>
            <a:ext cx="6998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676400" y="5327651"/>
            <a:ext cx="6780334" cy="920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/>
              <a:t>Instant                                     Longer Time Frame</a:t>
            </a:r>
          </a:p>
          <a:p>
            <a:r>
              <a:rPr lang="en-US"/>
              <a:t>	</a:t>
            </a:r>
          </a:p>
          <a:p>
            <a:r>
              <a:rPr lang="en-US"/>
              <a:t>	Time to Implement Change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51520" y="1046163"/>
            <a:ext cx="1356006" cy="341375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r>
              <a:rPr lang="en-US" dirty="0" smtClean="0"/>
              <a:t>         Radical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Degree </a:t>
            </a:r>
          </a:p>
          <a:p>
            <a:r>
              <a:rPr lang="en-US" dirty="0"/>
              <a:t>    of </a:t>
            </a:r>
          </a:p>
          <a:p>
            <a:r>
              <a:rPr lang="en-US" dirty="0"/>
              <a:t>Change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         Status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     Quo</a:t>
            </a:r>
            <a:endParaRPr lang="en-US" dirty="0"/>
          </a:p>
          <a:p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895600" y="4856164"/>
            <a:ext cx="2032609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“Business As Usual”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943600" y="4322764"/>
            <a:ext cx="161057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“Wait and See”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2070588" y="3949700"/>
            <a:ext cx="4407877" cy="927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9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8748464" cy="838200"/>
          </a:xfrm>
        </p:spPr>
        <p:txBody>
          <a:bodyPr/>
          <a:lstStyle/>
          <a:p>
            <a:r>
              <a:rPr lang="en-US" sz="3600" dirty="0" smtClean="0"/>
              <a:t>The Enterprise Change Playing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191E-165D-4682-881C-B038D45A2FE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Line 1027"/>
          <p:cNvSpPr>
            <a:spLocks noChangeShapeType="1"/>
          </p:cNvSpPr>
          <p:nvPr/>
        </p:nvSpPr>
        <p:spPr bwMode="auto">
          <a:xfrm>
            <a:off x="1447800" y="920750"/>
            <a:ext cx="0" cy="4711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1028"/>
          <p:cNvSpPr>
            <a:spLocks noChangeShapeType="1"/>
          </p:cNvSpPr>
          <p:nvPr/>
        </p:nvSpPr>
        <p:spPr bwMode="auto">
          <a:xfrm>
            <a:off x="996462" y="5334000"/>
            <a:ext cx="6998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1029"/>
          <p:cNvSpPr>
            <a:spLocks noChangeArrowheads="1"/>
          </p:cNvSpPr>
          <p:nvPr/>
        </p:nvSpPr>
        <p:spPr bwMode="auto">
          <a:xfrm>
            <a:off x="1516674" y="5410201"/>
            <a:ext cx="6780334" cy="920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 dirty="0"/>
              <a:t>Instant                                        Longer Time Frame</a:t>
            </a:r>
          </a:p>
          <a:p>
            <a:endParaRPr lang="en-US" dirty="0"/>
          </a:p>
          <a:p>
            <a:r>
              <a:rPr lang="en-US" dirty="0"/>
              <a:t>	Time to Implement Change</a:t>
            </a:r>
          </a:p>
        </p:txBody>
      </p:sp>
      <p:sp>
        <p:nvSpPr>
          <p:cNvPr id="9" name="Rectangle 1030"/>
          <p:cNvSpPr>
            <a:spLocks noChangeArrowheads="1"/>
          </p:cNvSpPr>
          <p:nvPr/>
        </p:nvSpPr>
        <p:spPr bwMode="auto">
          <a:xfrm>
            <a:off x="221274" y="900113"/>
            <a:ext cx="1226526" cy="39061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r>
              <a:rPr lang="en-US" dirty="0" smtClean="0"/>
              <a:t>       Radical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Degree </a:t>
            </a:r>
          </a:p>
          <a:p>
            <a:r>
              <a:rPr lang="en-US" dirty="0"/>
              <a:t>    of </a:t>
            </a:r>
          </a:p>
          <a:p>
            <a:r>
              <a:rPr lang="en-US" dirty="0"/>
              <a:t>Change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       Status</a:t>
            </a:r>
            <a:endParaRPr lang="en-US" dirty="0"/>
          </a:p>
          <a:p>
            <a:r>
              <a:rPr lang="en-US" dirty="0"/>
              <a:t>  </a:t>
            </a:r>
            <a:r>
              <a:rPr lang="en-US" dirty="0" smtClean="0"/>
              <a:t>       Quo</a:t>
            </a:r>
            <a:endParaRPr lang="en-US" dirty="0"/>
          </a:p>
          <a:p>
            <a:endParaRPr lang="en-US" sz="1600" dirty="0"/>
          </a:p>
          <a:p>
            <a:pPr eaLnBrk="1" hangingPunct="1"/>
            <a:endParaRPr lang="en-US" sz="1600" dirty="0"/>
          </a:p>
        </p:txBody>
      </p:sp>
      <p:sp>
        <p:nvSpPr>
          <p:cNvPr id="10" name="Rectangle 1031"/>
          <p:cNvSpPr>
            <a:spLocks noChangeArrowheads="1"/>
          </p:cNvSpPr>
          <p:nvPr/>
        </p:nvSpPr>
        <p:spPr bwMode="auto">
          <a:xfrm>
            <a:off x="2735874" y="4938714"/>
            <a:ext cx="2032609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“Business As Usual”</a:t>
            </a:r>
          </a:p>
        </p:txBody>
      </p:sp>
      <p:sp>
        <p:nvSpPr>
          <p:cNvPr id="11" name="Rectangle 1032"/>
          <p:cNvSpPr>
            <a:spLocks noChangeArrowheads="1"/>
          </p:cNvSpPr>
          <p:nvPr/>
        </p:nvSpPr>
        <p:spPr bwMode="auto">
          <a:xfrm>
            <a:off x="5783874" y="4405314"/>
            <a:ext cx="161057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“Wait and See”</a:t>
            </a:r>
          </a:p>
        </p:txBody>
      </p:sp>
      <p:sp>
        <p:nvSpPr>
          <p:cNvPr id="12" name="Line 1033"/>
          <p:cNvSpPr>
            <a:spLocks noChangeShapeType="1"/>
          </p:cNvSpPr>
          <p:nvPr/>
        </p:nvSpPr>
        <p:spPr bwMode="auto">
          <a:xfrm flipV="1">
            <a:off x="1910862" y="4108450"/>
            <a:ext cx="4712677" cy="774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034"/>
          <p:cNvSpPr>
            <a:spLocks noChangeShapeType="1"/>
          </p:cNvSpPr>
          <p:nvPr/>
        </p:nvSpPr>
        <p:spPr bwMode="auto">
          <a:xfrm flipH="1">
            <a:off x="2203939" y="1377950"/>
            <a:ext cx="926123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035"/>
          <p:cNvSpPr>
            <a:spLocks noChangeArrowheads="1"/>
          </p:cNvSpPr>
          <p:nvPr/>
        </p:nvSpPr>
        <p:spPr bwMode="auto">
          <a:xfrm>
            <a:off x="1516674" y="1357314"/>
            <a:ext cx="940964" cy="1474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“Panic </a:t>
            </a:r>
          </a:p>
          <a:p>
            <a:r>
              <a:rPr lang="en-US"/>
              <a:t>  Mode”</a:t>
            </a:r>
          </a:p>
          <a:p>
            <a:endParaRPr lang="en-US"/>
          </a:p>
          <a:p>
            <a:r>
              <a:rPr lang="en-US"/>
              <a:t>“Quick</a:t>
            </a:r>
          </a:p>
          <a:p>
            <a:r>
              <a:rPr lang="en-US"/>
              <a:t> Fix”</a:t>
            </a:r>
          </a:p>
        </p:txBody>
      </p:sp>
    </p:spTree>
    <p:extLst>
      <p:ext uri="{BB962C8B-B14F-4D97-AF65-F5344CB8AC3E}">
        <p14:creationId xmlns:p14="http://schemas.microsoft.com/office/powerpoint/2010/main" val="362983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8820472" cy="838200"/>
          </a:xfrm>
        </p:spPr>
        <p:txBody>
          <a:bodyPr/>
          <a:lstStyle/>
          <a:p>
            <a:r>
              <a:rPr lang="en-US" sz="3600" dirty="0" smtClean="0"/>
              <a:t>The Enterprise Change Playing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191E-165D-4682-881C-B038D45A2FE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1447800" y="920750"/>
            <a:ext cx="0" cy="4711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996462" y="5334000"/>
            <a:ext cx="69986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16674" y="5410201"/>
            <a:ext cx="6780334" cy="920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en-US"/>
              <a:t>Instant                                 Longer Time Frame</a:t>
            </a:r>
          </a:p>
          <a:p>
            <a:endParaRPr lang="en-US"/>
          </a:p>
          <a:p>
            <a:r>
              <a:rPr lang="en-US"/>
              <a:t>	Time to Implement Change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97474" y="976314"/>
            <a:ext cx="1143000" cy="36907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r>
              <a:rPr lang="en-US" dirty="0" smtClean="0"/>
              <a:t>     Radical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Degree </a:t>
            </a:r>
          </a:p>
          <a:p>
            <a:r>
              <a:rPr lang="en-US" dirty="0"/>
              <a:t>    of </a:t>
            </a:r>
          </a:p>
          <a:p>
            <a:r>
              <a:rPr lang="en-US" dirty="0"/>
              <a:t>Change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       Status</a:t>
            </a:r>
            <a:endParaRPr lang="en-US" dirty="0"/>
          </a:p>
          <a:p>
            <a:r>
              <a:rPr lang="en-US" dirty="0"/>
              <a:t>  </a:t>
            </a:r>
            <a:r>
              <a:rPr lang="en-US" dirty="0" smtClean="0"/>
              <a:t>     Quo</a:t>
            </a:r>
            <a:endParaRPr lang="en-US" dirty="0"/>
          </a:p>
          <a:p>
            <a:endParaRPr lang="en-US" dirty="0"/>
          </a:p>
          <a:p>
            <a:pPr eaLnBrk="1" hangingPunct="1"/>
            <a:endParaRPr lang="en-US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735874" y="4938714"/>
            <a:ext cx="2032609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“Business As Usual”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5783874" y="4405314"/>
            <a:ext cx="1610570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“Wait and See”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1910862" y="4108450"/>
            <a:ext cx="4712677" cy="774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2203939" y="1377950"/>
            <a:ext cx="926123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440474" y="1433514"/>
            <a:ext cx="940964" cy="20287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“Panic </a:t>
            </a:r>
          </a:p>
          <a:p>
            <a:r>
              <a:rPr lang="en-US"/>
              <a:t>  Mode”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“Quick</a:t>
            </a:r>
          </a:p>
          <a:p>
            <a:r>
              <a:rPr lang="en-US"/>
              <a:t> Fix”</a:t>
            </a:r>
          </a:p>
        </p:txBody>
      </p:sp>
      <p:sp>
        <p:nvSpPr>
          <p:cNvPr id="15" name="Arc 12"/>
          <p:cNvSpPr>
            <a:spLocks/>
          </p:cNvSpPr>
          <p:nvPr/>
        </p:nvSpPr>
        <p:spPr bwMode="auto">
          <a:xfrm>
            <a:off x="2970336" y="1836738"/>
            <a:ext cx="2206869" cy="2508250"/>
          </a:xfrm>
          <a:custGeom>
            <a:avLst/>
            <a:gdLst>
              <a:gd name="G0" fmla="+- 803 0 0"/>
              <a:gd name="G1" fmla="+- 21600 0 0"/>
              <a:gd name="G2" fmla="+- 21600 0 0"/>
              <a:gd name="T0" fmla="*/ 0 w 22403"/>
              <a:gd name="T1" fmla="*/ 15 h 21600"/>
              <a:gd name="T2" fmla="*/ 22403 w 22403"/>
              <a:gd name="T3" fmla="*/ 21600 h 21600"/>
              <a:gd name="T4" fmla="*/ 803 w 2240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03" h="21600" fill="none" extrusionOk="0">
                <a:moveTo>
                  <a:pt x="-1" y="14"/>
                </a:moveTo>
                <a:cubicBezTo>
                  <a:pt x="267" y="4"/>
                  <a:pt x="535" y="-1"/>
                  <a:pt x="803" y="0"/>
                </a:cubicBezTo>
                <a:cubicBezTo>
                  <a:pt x="12732" y="0"/>
                  <a:pt x="22403" y="9670"/>
                  <a:pt x="22403" y="21600"/>
                </a:cubicBezTo>
              </a:path>
              <a:path w="22403" h="21600" stroke="0" extrusionOk="0">
                <a:moveTo>
                  <a:pt x="-1" y="14"/>
                </a:moveTo>
                <a:cubicBezTo>
                  <a:pt x="267" y="4"/>
                  <a:pt x="535" y="-1"/>
                  <a:pt x="803" y="0"/>
                </a:cubicBezTo>
                <a:cubicBezTo>
                  <a:pt x="12732" y="0"/>
                  <a:pt x="22403" y="9670"/>
                  <a:pt x="22403" y="21600"/>
                </a:cubicBezTo>
                <a:lnTo>
                  <a:pt x="803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13"/>
          <p:cNvSpPr>
            <a:spLocks noChangeArrowheads="1"/>
          </p:cNvSpPr>
          <p:nvPr/>
        </p:nvSpPr>
        <p:spPr bwMode="auto">
          <a:xfrm rot="5400000">
            <a:off x="5638800" y="3505200"/>
            <a:ext cx="152400" cy="152400"/>
          </a:xfrm>
          <a:prstGeom prst="triangle">
            <a:avLst>
              <a:gd name="adj" fmla="val 77079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4412274" y="1662113"/>
            <a:ext cx="1559852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“Breakthrough</a:t>
            </a:r>
          </a:p>
          <a:p>
            <a:r>
              <a:rPr lang="en-US"/>
              <a:t>Performance”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3421673" y="2576514"/>
            <a:ext cx="1335303" cy="920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/>
              <a:t>Region</a:t>
            </a:r>
          </a:p>
          <a:p>
            <a:r>
              <a:rPr lang="en-US"/>
              <a:t>     of</a:t>
            </a:r>
          </a:p>
          <a:p>
            <a:r>
              <a:rPr lang="en-US"/>
              <a:t>Opportunity</a:t>
            </a:r>
          </a:p>
        </p:txBody>
      </p:sp>
      <p:sp>
        <p:nvSpPr>
          <p:cNvPr id="19" name="Arc 16"/>
          <p:cNvSpPr>
            <a:spLocks/>
          </p:cNvSpPr>
          <p:nvPr/>
        </p:nvSpPr>
        <p:spPr bwMode="auto">
          <a:xfrm rot="16200000">
            <a:off x="2522172" y="4274894"/>
            <a:ext cx="298450" cy="298938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485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15"/>
                  <a:pt x="9600" y="63"/>
                  <a:pt x="2148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 flipV="1">
            <a:off x="2520462" y="1365250"/>
            <a:ext cx="978877" cy="2984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V="1">
            <a:off x="2825262" y="3422650"/>
            <a:ext cx="2807677" cy="1155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5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8604448" cy="762000"/>
          </a:xfrm>
        </p:spPr>
        <p:txBody>
          <a:bodyPr/>
          <a:lstStyle/>
          <a:p>
            <a:r>
              <a:rPr lang="en-US" sz="3600" dirty="0" smtClean="0"/>
              <a:t>Scope of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191E-165D-4682-881C-B038D45A2FE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1453661" y="1377950"/>
            <a:ext cx="0" cy="433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145323" y="2368550"/>
            <a:ext cx="5550877" cy="2273300"/>
          </a:xfrm>
          <a:prstGeom prst="rightArrow">
            <a:avLst>
              <a:gd name="adj1" fmla="val 50000"/>
              <a:gd name="adj2" fmla="val 13227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2139461" y="1682750"/>
            <a:ext cx="0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Arc 5"/>
          <p:cNvSpPr>
            <a:spLocks/>
          </p:cNvSpPr>
          <p:nvPr/>
        </p:nvSpPr>
        <p:spPr bwMode="auto">
          <a:xfrm rot="10800000">
            <a:off x="2139461" y="1684338"/>
            <a:ext cx="5328138" cy="15938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rc 6"/>
          <p:cNvSpPr>
            <a:spLocks/>
          </p:cNvSpPr>
          <p:nvPr/>
        </p:nvSpPr>
        <p:spPr bwMode="auto">
          <a:xfrm>
            <a:off x="2146789" y="3665538"/>
            <a:ext cx="5328138" cy="1898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94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2"/>
                  <a:pt x="9666" y="3"/>
                  <a:pt x="21594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2"/>
                  <a:pt x="9666" y="3"/>
                  <a:pt x="21594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1459523" y="3505200"/>
            <a:ext cx="65414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6101861" y="3206750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035061" y="3130550"/>
            <a:ext cx="0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3815861" y="2825750"/>
            <a:ext cx="0" cy="1358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2360735" y="1143000"/>
            <a:ext cx="4836068" cy="32906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600" u="sng" dirty="0"/>
              <a:t>Scale of </a:t>
            </a:r>
          </a:p>
          <a:p>
            <a:r>
              <a:rPr lang="en-US" sz="1600" u="sng" dirty="0"/>
              <a:t>employee</a:t>
            </a:r>
          </a:p>
          <a:p>
            <a:r>
              <a:rPr lang="en-US" sz="1600" u="sng" dirty="0"/>
              <a:t>involvement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  Operations</a:t>
            </a:r>
            <a:r>
              <a:rPr lang="en-US" sz="1600" b="1" dirty="0" smtClean="0"/>
              <a:t>                  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</a:t>
            </a:r>
            <a:r>
              <a:rPr lang="en-US" sz="1600" b="1" dirty="0" smtClean="0"/>
              <a:t>                            </a:t>
            </a:r>
            <a:r>
              <a:rPr lang="en-US" sz="1600" b="1" dirty="0">
                <a:solidFill>
                  <a:srgbClr val="00B050"/>
                </a:solidFill>
              </a:rPr>
              <a:t>Strategic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   </a:t>
            </a:r>
            <a:r>
              <a:rPr lang="en-US" sz="1600" b="1" dirty="0" smtClean="0">
                <a:solidFill>
                  <a:srgbClr val="FF0000"/>
                </a:solidFill>
              </a:rPr>
              <a:t>Improvement              </a:t>
            </a:r>
            <a:r>
              <a:rPr lang="en-US" sz="16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Re-engineering</a:t>
            </a:r>
          </a:p>
          <a:p>
            <a:r>
              <a:rPr lang="en-US" sz="1600" b="1" dirty="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en-US" sz="1600" b="1" dirty="0">
                <a:solidFill>
                  <a:srgbClr val="00B0F0"/>
                </a:solidFill>
              </a:rPr>
              <a:t>    	  	                       </a:t>
            </a:r>
          </a:p>
          <a:p>
            <a:r>
              <a:rPr lang="en-US" sz="1600" b="1" dirty="0">
                <a:solidFill>
                  <a:srgbClr val="00B0F0"/>
                </a:solidFill>
              </a:rPr>
              <a:t>                                          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23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191E-165D-4682-881C-B038D45A2FE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1155642" y="1454149"/>
            <a:ext cx="0" cy="433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1847304" y="2444749"/>
            <a:ext cx="5550877" cy="2273300"/>
          </a:xfrm>
          <a:prstGeom prst="rightArrow">
            <a:avLst>
              <a:gd name="adj1" fmla="val 50000"/>
              <a:gd name="adj2" fmla="val 13227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Arc 4"/>
          <p:cNvSpPr>
            <a:spLocks/>
          </p:cNvSpPr>
          <p:nvPr/>
        </p:nvSpPr>
        <p:spPr bwMode="auto">
          <a:xfrm rot="10800000">
            <a:off x="1841442" y="1760537"/>
            <a:ext cx="5328138" cy="15938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1231647" y="3581399"/>
            <a:ext cx="65414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5803842" y="3282949"/>
            <a:ext cx="0" cy="520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4737042" y="3206749"/>
            <a:ext cx="0" cy="749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3517842" y="2901949"/>
            <a:ext cx="0" cy="1358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1841442" y="1758949"/>
            <a:ext cx="0" cy="3721100"/>
          </a:xfrm>
          <a:prstGeom prst="line">
            <a:avLst/>
          </a:prstGeom>
          <a:noFill/>
          <a:ln w="12700">
            <a:solidFill>
              <a:srgbClr val="7030A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rc 11"/>
          <p:cNvSpPr>
            <a:spLocks/>
          </p:cNvSpPr>
          <p:nvPr/>
        </p:nvSpPr>
        <p:spPr bwMode="auto">
          <a:xfrm>
            <a:off x="1848770" y="3741737"/>
            <a:ext cx="5328138" cy="18986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94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2"/>
                  <a:pt x="9666" y="3"/>
                  <a:pt x="21594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2"/>
                  <a:pt x="9666" y="3"/>
                  <a:pt x="21594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2062716" y="1219200"/>
            <a:ext cx="6547884" cy="32906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1600" u="sng" dirty="0"/>
              <a:t>Scale of</a:t>
            </a:r>
            <a:r>
              <a:rPr lang="en-US" sz="1600" dirty="0"/>
              <a:t> 				</a:t>
            </a:r>
            <a:r>
              <a:rPr lang="en-US" sz="1600" u="sng" dirty="0"/>
              <a:t>Scope of</a:t>
            </a:r>
          </a:p>
          <a:p>
            <a:r>
              <a:rPr lang="en-US" sz="1600" u="sng" dirty="0"/>
              <a:t>employee</a:t>
            </a:r>
            <a:r>
              <a:rPr lang="en-US" sz="1600" dirty="0"/>
              <a:t>			           </a:t>
            </a:r>
            <a:r>
              <a:rPr lang="en-US" sz="1600" u="sng" dirty="0"/>
              <a:t> change within</a:t>
            </a:r>
            <a:r>
              <a:rPr lang="en-US" sz="1600" dirty="0"/>
              <a:t>	</a:t>
            </a:r>
          </a:p>
          <a:p>
            <a:r>
              <a:rPr lang="en-US" sz="1600" u="sng" dirty="0"/>
              <a:t>involvement</a:t>
            </a:r>
            <a:r>
              <a:rPr lang="en-US" sz="1600" dirty="0"/>
              <a:t>			</a:t>
            </a:r>
            <a:r>
              <a:rPr lang="en-US" sz="1600" u="sng" dirty="0"/>
              <a:t>enterprise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						    Greater</a:t>
            </a:r>
          </a:p>
          <a:p>
            <a:r>
              <a:rPr lang="en-US" sz="1600" dirty="0"/>
              <a:t>						    benefit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   </a:t>
            </a:r>
            <a:r>
              <a:rPr lang="en-US" sz="1600" b="1" dirty="0" smtClean="0">
                <a:solidFill>
                  <a:srgbClr val="FF0000"/>
                </a:solidFill>
              </a:rPr>
              <a:t>Operations </a:t>
            </a:r>
            <a:r>
              <a:rPr lang="en-US" sz="1600" b="1" dirty="0" smtClean="0"/>
              <a:t>                  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Process</a:t>
            </a:r>
            <a:r>
              <a:rPr lang="en-US" sz="1600" b="1" dirty="0" smtClean="0"/>
              <a:t>                         </a:t>
            </a:r>
            <a:r>
              <a:rPr lang="en-US" sz="1600" b="1" dirty="0" smtClean="0">
                <a:solidFill>
                  <a:srgbClr val="00B050"/>
                </a:solidFill>
              </a:rPr>
              <a:t>Strategic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  </a:t>
            </a:r>
            <a:r>
              <a:rPr lang="en-US" sz="1600" b="1" dirty="0" smtClean="0">
                <a:solidFill>
                  <a:srgbClr val="FF0000"/>
                </a:solidFill>
              </a:rPr>
              <a:t>Improvement</a:t>
            </a:r>
            <a:r>
              <a:rPr lang="en-US" sz="1600" b="1" dirty="0" smtClean="0"/>
              <a:t>              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Re-engineering</a:t>
            </a:r>
            <a:r>
              <a:rPr lang="en-US" sz="1600" b="1" dirty="0" smtClean="0"/>
              <a:t>    </a:t>
            </a:r>
            <a:r>
              <a:rPr lang="en-US" sz="1600" b="1" dirty="0"/>
              <a:t>	 </a:t>
            </a:r>
            <a:r>
              <a:rPr lang="en-US" sz="1600" b="1" dirty="0" smtClean="0"/>
              <a:t> </a:t>
            </a:r>
            <a:r>
              <a:rPr lang="en-US" sz="1600" b="1" dirty="0">
                <a:solidFill>
                  <a:srgbClr val="FF0000"/>
                </a:solidFill>
              </a:rPr>
              <a:t>	</a:t>
            </a:r>
            <a:r>
              <a:rPr lang="en-US" sz="1600" b="1" dirty="0" smtClean="0">
                <a:solidFill>
                  <a:srgbClr val="FF0000"/>
                </a:solidFill>
              </a:rPr>
              <a:t>  </a:t>
            </a:r>
            <a:r>
              <a:rPr lang="en-US" sz="1600" b="1" dirty="0" smtClean="0"/>
              <a:t>                      and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                                         </a:t>
            </a:r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                </a:t>
            </a:r>
            <a:r>
              <a:rPr lang="en-US" sz="1600" dirty="0" smtClean="0"/>
              <a:t>	                                            risk    </a:t>
            </a:r>
          </a:p>
          <a:p>
            <a:r>
              <a:rPr lang="en-US" sz="1600" dirty="0"/>
              <a:t>						    </a:t>
            </a: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7175442" y="1835149"/>
            <a:ext cx="0" cy="3721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Arc 14"/>
          <p:cNvSpPr>
            <a:spLocks/>
          </p:cNvSpPr>
          <p:nvPr/>
        </p:nvSpPr>
        <p:spPr bwMode="auto">
          <a:xfrm>
            <a:off x="1848770" y="3718918"/>
            <a:ext cx="5328138" cy="189865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rc 15"/>
          <p:cNvSpPr>
            <a:spLocks/>
          </p:cNvSpPr>
          <p:nvPr/>
        </p:nvSpPr>
        <p:spPr bwMode="auto">
          <a:xfrm rot="10800000">
            <a:off x="1848770" y="1760537"/>
            <a:ext cx="5328138" cy="159385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0 w 21600"/>
              <a:gd name="T1" fmla="*/ 21600 h 21600"/>
              <a:gd name="T2" fmla="*/ 21594 w 21600"/>
              <a:gd name="T3" fmla="*/ 0 h 21600"/>
              <a:gd name="T4" fmla="*/ 2160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672"/>
                  <a:pt x="9666" y="3"/>
                  <a:pt x="21594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2"/>
                  <a:pt x="9666" y="3"/>
                  <a:pt x="21594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7772400" cy="762000"/>
          </a:xfrm>
        </p:spPr>
        <p:txBody>
          <a:bodyPr/>
          <a:lstStyle/>
          <a:p>
            <a:r>
              <a:rPr lang="en-US" sz="3600" dirty="0" smtClean="0"/>
              <a:t>Scope of Change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73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IN" sz="2800" dirty="0" smtClean="0"/>
              <a:t/>
            </a:r>
            <a:br>
              <a:rPr lang="en-IN" sz="2800" dirty="0" smtClean="0"/>
            </a:br>
            <a:r>
              <a:rPr lang="en-IN" sz="4000" b="1" dirty="0"/>
              <a:t>I</a:t>
            </a:r>
            <a:r>
              <a:rPr lang="en-IN" sz="4000" b="1" dirty="0" smtClean="0"/>
              <a:t>nstitutional </a:t>
            </a:r>
            <a:r>
              <a:rPr lang="en-IN" sz="4000" b="1" dirty="0"/>
              <a:t>S</a:t>
            </a:r>
            <a:r>
              <a:rPr lang="en-IN" sz="4000" b="1" dirty="0" smtClean="0"/>
              <a:t>upport and </a:t>
            </a:r>
            <a:r>
              <a:rPr lang="en-IN" sz="4000" b="1" dirty="0"/>
              <a:t>C</a:t>
            </a:r>
            <a:r>
              <a:rPr lang="en-IN" sz="4000" b="1" dirty="0" smtClean="0"/>
              <a:t>ollaboration </a:t>
            </a:r>
            <a:br>
              <a:rPr lang="en-IN" sz="4000" b="1" dirty="0" smtClean="0"/>
            </a:br>
            <a:r>
              <a:rPr lang="en-IN" sz="4000" b="1" dirty="0" smtClean="0"/>
              <a:t>for </a:t>
            </a:r>
            <a:r>
              <a:rPr lang="en-IN" sz="4000" b="1" dirty="0"/>
              <a:t>greater value addition by </a:t>
            </a:r>
            <a:r>
              <a:rPr lang="en-IN" sz="4000" b="1" dirty="0" err="1" smtClean="0"/>
              <a:t>SeMTs</a:t>
            </a:r>
            <a:r>
              <a:rPr lang="en-IN" sz="3200" dirty="0"/>
              <a:t/>
            </a:r>
            <a:br>
              <a:rPr lang="en-IN" sz="3200" dirty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76064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IN" sz="2000" dirty="0" smtClean="0"/>
          </a:p>
          <a:p>
            <a:pPr marL="0" lvl="0" indent="0">
              <a:buNone/>
            </a:pPr>
            <a:endParaRPr lang="en-IN" sz="2000" b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IN" sz="2000" b="1" dirty="0" smtClean="0"/>
              <a:t>Co-ordination with State IT Secretaries to get their alignment</a:t>
            </a:r>
          </a:p>
          <a:p>
            <a:pPr marL="457200" lvl="0" indent="-457200">
              <a:buFont typeface="+mj-lt"/>
              <a:buAutoNum type="arabicPeriod"/>
            </a:pPr>
            <a:endParaRPr lang="en-IN" sz="2000" b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IN" sz="2000" b="1" dirty="0" smtClean="0"/>
              <a:t>Talent </a:t>
            </a:r>
            <a:r>
              <a:rPr lang="en-IN" sz="2000" b="1" dirty="0" smtClean="0"/>
              <a:t>Acquisition</a:t>
            </a:r>
          </a:p>
          <a:p>
            <a:pPr marL="457200" lvl="0" indent="-457200">
              <a:buFont typeface="+mj-lt"/>
              <a:buAutoNum type="arabicPeriod"/>
            </a:pPr>
            <a:endParaRPr lang="en-IN" sz="20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IN" sz="2000" b="1" dirty="0" smtClean="0"/>
              <a:t>Development of State IT Vision/Road-map (e-Governance Roadmap)</a:t>
            </a:r>
          </a:p>
          <a:p>
            <a:pPr marL="457200" indent="-457200">
              <a:buFont typeface="+mj-lt"/>
              <a:buAutoNum type="arabicPeriod"/>
            </a:pPr>
            <a:endParaRPr lang="en-IN" sz="2000" b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IN" sz="2000" b="1" dirty="0" smtClean="0"/>
              <a:t>Development of State level MIS for </a:t>
            </a:r>
            <a:r>
              <a:rPr lang="en-IN" sz="2000" b="1" dirty="0" err="1" smtClean="0"/>
              <a:t>NeGP</a:t>
            </a:r>
            <a:r>
              <a:rPr lang="en-IN" sz="2000" b="1" dirty="0" smtClean="0"/>
              <a:t> &amp; State e-</a:t>
            </a:r>
            <a:r>
              <a:rPr lang="en-IN" sz="2000" b="1" dirty="0" err="1" smtClean="0"/>
              <a:t>Gov</a:t>
            </a:r>
            <a:r>
              <a:rPr lang="en-IN" sz="2000" b="1" dirty="0" smtClean="0"/>
              <a:t> Projects </a:t>
            </a:r>
          </a:p>
          <a:p>
            <a:pPr marL="457200" lvl="0" indent="-457200">
              <a:buFont typeface="+mj-lt"/>
              <a:buAutoNum type="arabicPeriod"/>
            </a:pPr>
            <a:endParaRPr lang="en-IN" sz="2000" b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IN" sz="2000" b="1" dirty="0" smtClean="0"/>
              <a:t>Development of platform for capturing KRAs &amp; accomplishments of </a:t>
            </a:r>
            <a:r>
              <a:rPr lang="en-IN" sz="2000" b="1" dirty="0" err="1" smtClean="0"/>
              <a:t>SeMTs</a:t>
            </a:r>
            <a:endParaRPr lang="en-IN" sz="2000" b="1" dirty="0" smtClean="0"/>
          </a:p>
          <a:p>
            <a:pPr marL="457200" lvl="0" indent="-457200">
              <a:buFont typeface="+mj-lt"/>
              <a:buAutoNum type="arabicPeriod"/>
            </a:pPr>
            <a:endParaRPr lang="en-IN" sz="2000" b="1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IN" sz="2000" b="1" dirty="0" smtClean="0"/>
              <a:t>Development of </a:t>
            </a:r>
            <a:r>
              <a:rPr lang="en-IN" sz="2000" b="1" dirty="0"/>
              <a:t>mechanism for sharing best </a:t>
            </a:r>
            <a:r>
              <a:rPr lang="en-IN" sz="2000" b="1" dirty="0" smtClean="0"/>
              <a:t>practices/learnings</a:t>
            </a:r>
          </a:p>
          <a:p>
            <a:pPr marL="0" indent="0">
              <a:buNone/>
            </a:pP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178763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977092" y="1340768"/>
            <a:ext cx="3915388" cy="4940717"/>
            <a:chOff x="5130799" y="508000"/>
            <a:chExt cx="3855545" cy="6018924"/>
          </a:xfrm>
        </p:grpSpPr>
        <p:grpSp>
          <p:nvGrpSpPr>
            <p:cNvPr id="5" name="Group 4"/>
            <p:cNvGrpSpPr/>
            <p:nvPr/>
          </p:nvGrpSpPr>
          <p:grpSpPr>
            <a:xfrm>
              <a:off x="5130799" y="508000"/>
              <a:ext cx="3855545" cy="6018924"/>
              <a:chOff x="5130800" y="508000"/>
              <a:chExt cx="2006600" cy="3685615"/>
            </a:xfrm>
          </p:grpSpPr>
          <p:sp>
            <p:nvSpPr>
              <p:cNvPr id="11" name="Isosceles Triangle 10"/>
              <p:cNvSpPr/>
              <p:nvPr/>
            </p:nvSpPr>
            <p:spPr>
              <a:xfrm>
                <a:off x="5130800" y="548715"/>
                <a:ext cx="2006600" cy="3644900"/>
              </a:xfrm>
              <a:prstGeom prst="triangle">
                <a:avLst/>
              </a:prstGeom>
              <a:solidFill>
                <a:schemeClr val="accent4">
                  <a:alpha val="56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10800000">
                <a:off x="5130800" y="508000"/>
                <a:ext cx="2006600" cy="3644900"/>
              </a:xfrm>
              <a:prstGeom prst="triangle">
                <a:avLst/>
              </a:prstGeom>
              <a:solidFill>
                <a:schemeClr val="accent4">
                  <a:alpha val="56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644055" y="1024759"/>
              <a:ext cx="282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Transact</a:t>
              </a:r>
              <a:endParaRPr lang="en-IN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44055" y="2222939"/>
              <a:ext cx="282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Presentation</a:t>
              </a:r>
              <a:endParaRPr lang="en-IN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644055" y="3506708"/>
              <a:ext cx="282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Insights </a:t>
              </a:r>
              <a:endParaRPr lang="en-IN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44055" y="4643492"/>
              <a:ext cx="282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Processed Data</a:t>
              </a:r>
              <a:endParaRPr lang="en-IN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44055" y="5811197"/>
              <a:ext cx="28220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Raw Data</a:t>
              </a:r>
              <a:endParaRPr lang="en-IN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977092" y="6336952"/>
            <a:ext cx="4059403" cy="521047"/>
            <a:chOff x="1518629" y="5862005"/>
            <a:chExt cx="3886739" cy="351246"/>
          </a:xfrm>
        </p:grpSpPr>
        <p:sp>
          <p:nvSpPr>
            <p:cNvPr id="2" name="Rectangle 1"/>
            <p:cNvSpPr/>
            <p:nvPr/>
          </p:nvSpPr>
          <p:spPr>
            <a:xfrm>
              <a:off x="1756325" y="5874697"/>
              <a:ext cx="17276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IN" sz="1600" dirty="0"/>
                <a:t>Value of </a:t>
              </a:r>
              <a:r>
                <a:rPr lang="en-IN" sz="1600" dirty="0" smtClean="0"/>
                <a:t>Data</a:t>
              </a:r>
              <a:endParaRPr lang="en-IN" sz="1600" dirty="0"/>
            </a:p>
          </p:txBody>
        </p:sp>
        <p:sp>
          <p:nvSpPr>
            <p:cNvPr id="13" name="Isosceles Triangle 12"/>
            <p:cNvSpPr/>
            <p:nvPr/>
          </p:nvSpPr>
          <p:spPr>
            <a:xfrm rot="10800000">
              <a:off x="1518629" y="5903556"/>
              <a:ext cx="284768" cy="252000"/>
            </a:xfrm>
            <a:prstGeom prst="triangle">
              <a:avLst/>
            </a:prstGeom>
            <a:solidFill>
              <a:schemeClr val="accent4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" name="Isosceles Triangle 13"/>
            <p:cNvSpPr/>
            <p:nvPr/>
          </p:nvSpPr>
          <p:spPr>
            <a:xfrm>
              <a:off x="3681739" y="5895792"/>
              <a:ext cx="275780" cy="252000"/>
            </a:xfrm>
            <a:prstGeom prst="triangle">
              <a:avLst/>
            </a:prstGeom>
            <a:solidFill>
              <a:schemeClr val="accent4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IN" dirty="0" smtClean="0"/>
                <a:t>  </a:t>
              </a:r>
              <a:endParaRPr lang="en-IN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37375" y="5862005"/>
              <a:ext cx="2167993" cy="228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IN" sz="1600" dirty="0" smtClean="0"/>
                <a:t>              Volume of Data</a:t>
              </a:r>
              <a:endParaRPr lang="en-IN" sz="16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476672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u="sng" dirty="0" smtClean="0"/>
              <a:t>Framework for Driving </a:t>
            </a:r>
            <a:r>
              <a:rPr lang="en-IN" sz="2800" u="sng" dirty="0"/>
              <a:t>Value from Raw Data to </a:t>
            </a:r>
            <a:r>
              <a:rPr lang="en-IN" sz="2800" u="sng" dirty="0" smtClean="0"/>
              <a:t>Insights</a:t>
            </a:r>
            <a:endParaRPr lang="en-IN" sz="2800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179512" y="1556792"/>
            <a:ext cx="474605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 startAt="5"/>
            </a:pPr>
            <a:r>
              <a:rPr lang="en-IN" dirty="0" smtClean="0"/>
              <a:t>Use Intelligence to Execute &amp; Transact </a:t>
            </a:r>
          </a:p>
          <a:p>
            <a:r>
              <a:rPr lang="en-IN" dirty="0"/>
              <a:t> </a:t>
            </a:r>
            <a:r>
              <a:rPr lang="en-IN" dirty="0" smtClean="0"/>
              <a:t>      Specifics</a:t>
            </a:r>
          </a:p>
          <a:p>
            <a:endParaRPr lang="en-IN" dirty="0"/>
          </a:p>
          <a:p>
            <a:endParaRPr lang="en-IN" dirty="0"/>
          </a:p>
          <a:p>
            <a:pPr marL="342900" indent="-342900">
              <a:buAutoNum type="arabicPeriod" startAt="4"/>
            </a:pPr>
            <a:r>
              <a:rPr lang="en-IN" dirty="0" smtClean="0"/>
              <a:t>Use Insights (BI) to tell a story and enable</a:t>
            </a:r>
          </a:p>
          <a:p>
            <a:r>
              <a:rPr lang="en-IN" dirty="0" smtClean="0"/>
              <a:t>       improve decision making</a:t>
            </a:r>
          </a:p>
          <a:p>
            <a:endParaRPr lang="en-IN" dirty="0" smtClean="0"/>
          </a:p>
          <a:p>
            <a:endParaRPr lang="en-IN" dirty="0"/>
          </a:p>
          <a:p>
            <a:r>
              <a:rPr lang="en-IN" dirty="0" smtClean="0"/>
              <a:t>3.  Get </a:t>
            </a:r>
            <a:r>
              <a:rPr lang="en-IN" dirty="0"/>
              <a:t>Business Insights through data mining, </a:t>
            </a:r>
          </a:p>
          <a:p>
            <a:r>
              <a:rPr lang="en-IN" dirty="0" smtClean="0"/>
              <a:t>      predictive </a:t>
            </a:r>
            <a:r>
              <a:rPr lang="en-IN" dirty="0"/>
              <a:t>analysis, modelling, </a:t>
            </a:r>
            <a:r>
              <a:rPr lang="en-IN" dirty="0" smtClean="0"/>
              <a:t>analytics</a:t>
            </a:r>
          </a:p>
          <a:p>
            <a:endParaRPr lang="en-IN" dirty="0" smtClean="0"/>
          </a:p>
          <a:p>
            <a:endParaRPr lang="en-IN" dirty="0" smtClean="0"/>
          </a:p>
          <a:p>
            <a:r>
              <a:rPr lang="en-IN" dirty="0" smtClean="0"/>
              <a:t>2.  Secure</a:t>
            </a:r>
            <a:r>
              <a:rPr lang="en-IN" dirty="0"/>
              <a:t>, Process, Store, Analyse </a:t>
            </a:r>
            <a:r>
              <a:rPr lang="en-IN" dirty="0" smtClean="0"/>
              <a:t>Data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 smtClean="0"/>
              <a:t>1.  Generate </a:t>
            </a:r>
            <a:r>
              <a:rPr lang="en-IN" dirty="0"/>
              <a:t>raw pool of rich data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0843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3309</TotalTime>
  <Words>253</Words>
  <Application>Microsoft Office PowerPoint</Application>
  <PresentationFormat>On-screen Show (4:3)</PresentationFormat>
  <Paragraphs>144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Institutional Support and Collaboration  for greater value addition by SeMTs </vt:lpstr>
      <vt:lpstr>The Enterprise Change Playing Field</vt:lpstr>
      <vt:lpstr>The Enterprise Change Playing Field</vt:lpstr>
      <vt:lpstr>The Enterprise Change Playing Field</vt:lpstr>
      <vt:lpstr>Scope of Change</vt:lpstr>
      <vt:lpstr>Scope of Change</vt:lpstr>
      <vt:lpstr> Institutional Support and Collaboration  for greater value addition by SeMTs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Sushil Parkash</dc:creator>
  <cp:lastModifiedBy>Sushil Prakash</cp:lastModifiedBy>
  <cp:revision>104</cp:revision>
  <cp:lastPrinted>2013-10-07T09:51:46Z</cp:lastPrinted>
  <dcterms:created xsi:type="dcterms:W3CDTF">2013-05-25T15:32:15Z</dcterms:created>
  <dcterms:modified xsi:type="dcterms:W3CDTF">2014-03-12T11:18:39Z</dcterms:modified>
</cp:coreProperties>
</file>